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5"/>
  </p:notesMasterIdLst>
  <p:sldIdLst>
    <p:sldId id="311" r:id="rId3"/>
    <p:sldId id="312" r:id="rId4"/>
    <p:sldId id="317" r:id="rId6"/>
    <p:sldId id="391" r:id="rId7"/>
    <p:sldId id="414" r:id="rId8"/>
    <p:sldId id="439" r:id="rId9"/>
    <p:sldId id="441" r:id="rId10"/>
    <p:sldId id="442" r:id="rId11"/>
    <p:sldId id="438" r:id="rId12"/>
    <p:sldId id="443" r:id="rId13"/>
    <p:sldId id="444" r:id="rId14"/>
    <p:sldId id="430" r:id="rId15"/>
    <p:sldId id="431" r:id="rId16"/>
    <p:sldId id="432" r:id="rId17"/>
    <p:sldId id="433" r:id="rId18"/>
    <p:sldId id="454" r:id="rId19"/>
    <p:sldId id="445" r:id="rId20"/>
    <p:sldId id="458" r:id="rId21"/>
    <p:sldId id="434" r:id="rId22"/>
    <p:sldId id="314" r:id="rId23"/>
  </p:sldIdLst>
  <p:sldSz cx="12192000" cy="6858000"/>
  <p:notesSz cx="6858000" cy="9144000"/>
  <p:embeddedFontLst>
    <p:embeddedFont>
      <p:font typeface="Aparajita" panose="020B0604020202020204" pitchFamily="34" charset="0"/>
      <p:regular r:id="rId27"/>
    </p:embeddedFont>
    <p:embeddedFont>
      <p:font typeface="Open Sans" panose="020B0606030504020204" pitchFamily="34" charset="0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  <p:embeddedFont>
      <p:font typeface="微软雅黑" panose="020B0503020204020204" charset="-122"/>
      <p:regular r:id="rId33"/>
    </p:embeddedFont>
    <p:embeddedFont>
      <p:font typeface="Impact" panose="020B0806030902050204" pitchFamily="34" charset="0"/>
      <p:regular r:id="rId34"/>
    </p:embeddedFont>
    <p:embeddedFont>
      <p:font typeface="黑体" panose="02010609060101010101" charset="-122"/>
      <p:regular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772"/>
    <a:srgbClr val="066594"/>
    <a:srgbClr val="162A62"/>
    <a:srgbClr val="579ACD"/>
    <a:srgbClr val="7DB1D8"/>
    <a:srgbClr val="1D2A5A"/>
    <a:srgbClr val="254561"/>
    <a:srgbClr val="032B52"/>
    <a:srgbClr val="3E83B4"/>
    <a:srgbClr val="2D5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89977" autoAdjust="0"/>
  </p:normalViewPr>
  <p:slideViewPr>
    <p:cSldViewPr snapToGrid="0">
      <p:cViewPr varScale="1">
        <p:scale>
          <a:sx n="104" d="100"/>
          <a:sy n="104" d="100"/>
        </p:scale>
        <p:origin x="642" y="102"/>
      </p:cViewPr>
      <p:guideLst>
        <p:guide orient="horz" pos="2252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tags" Target="tags/tag7.xml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2443E-1A20-42C4-91B9-AEDF7E2BD4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A58BC-5BD3-4B2E-96BE-FBBE97437E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A21C5-6FF9-43F6-A409-2A0EC906A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0" y="6549081"/>
            <a:ext cx="12192000" cy="119239"/>
            <a:chOff x="0" y="5755341"/>
            <a:chExt cx="9439835" cy="80682"/>
          </a:xfrm>
          <a:solidFill>
            <a:srgbClr val="1C4272"/>
          </a:solidFill>
        </p:grpSpPr>
        <p:cxnSp>
          <p:nvCxnSpPr>
            <p:cNvPr id="14" name="直接连接符 13"/>
            <p:cNvCxnSpPr/>
            <p:nvPr/>
          </p:nvCxnSpPr>
          <p:spPr>
            <a:xfrm>
              <a:off x="0" y="5795682"/>
              <a:ext cx="9399494" cy="0"/>
            </a:xfrm>
            <a:prstGeom prst="line">
              <a:avLst/>
            </a:prstGeom>
            <a:grpFill/>
            <a:ln w="1270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9359153" y="5755341"/>
              <a:ext cx="80682" cy="80682"/>
            </a:xfrm>
            <a:prstGeom prst="ellipse">
              <a:avLst/>
            </a:prstGeom>
            <a:solidFill>
              <a:srgbClr val="0637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347662" y="129629"/>
            <a:ext cx="2727960" cy="4413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5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-2" y="-1"/>
            <a:ext cx="12192001" cy="4067931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49" b="-30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4835" y="5017135"/>
            <a:ext cx="89992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+mj-ea"/>
                <a:ea typeface="+mj-ea"/>
              </a:rPr>
              <a:t>汇报：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+mj-ea"/>
                <a:ea typeface="+mj-ea"/>
              </a:rPr>
              <a:t>5A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+mj-ea"/>
                <a:ea typeface="+mj-ea"/>
              </a:rPr>
              <a:t>组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小组成员：唐华杰 周龙 肖浩钦 邓家晶 霍汝锋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0" y="2533334"/>
            <a:ext cx="12192000" cy="2998665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A5F9E">
              <a:alpha val="65000"/>
            </a:srgbClr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" y="2923765"/>
            <a:ext cx="12192000" cy="2738107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latin typeface="+mj-ea"/>
              <a:ea typeface="+mj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62446" y="3346685"/>
            <a:ext cx="2258296" cy="14114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9640" y="3346684"/>
            <a:ext cx="2258296" cy="14114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29615" y="3637915"/>
            <a:ext cx="107334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chemeClr val="bg1"/>
                </a:solidFill>
                <a:latin typeface="+mj-ea"/>
                <a:ea typeface="+mj-ea"/>
                <a:cs typeface="Aparajita" panose="020B0604020202020204" pitchFamily="34" charset="0"/>
              </a:rPr>
              <a:t>创业型互联网技术团队建设</a:t>
            </a:r>
            <a:endParaRPr lang="zh-CN" altLang="en-US" sz="4800" spc="600" dirty="0">
              <a:solidFill>
                <a:schemeClr val="bg1"/>
              </a:solidFill>
              <a:latin typeface="+mj-ea"/>
              <a:ea typeface="+mj-ea"/>
              <a:cs typeface="Aparajit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/>
      <p:bldP spid="22" grpId="0" animBg="1"/>
      <p:bldP spid="25" grpId="0" bldLvl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3.2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技术团队选人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97275" y="2154040"/>
            <a:ext cx="23164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初中级别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业务理解能力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逻辑能力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沟通能力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415915" y="1247140"/>
            <a:ext cx="5845175" cy="4363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3.2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技术团队选人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97275" y="2154040"/>
            <a:ext cx="231648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高级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业务落地能力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组织能力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l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协调能力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rcRect t="5641" b="5192"/>
          <a:stretch>
            <a:fillRect/>
          </a:stretch>
        </p:blipFill>
        <p:spPr>
          <a:xfrm>
            <a:off x="4490085" y="1662430"/>
            <a:ext cx="6337300" cy="35331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3.2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技术团队选人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748780" y="183273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如何吸引人员加入？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12570" y="3600450"/>
            <a:ext cx="93084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面试的时候，既肯定过往经历，又可以根据每个面试者的情况，提出一些挑战性的问题，吸引面试者加入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3.3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技术团队用人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296025" y="2045455"/>
            <a:ext cx="36004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因人定岗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or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因岗定人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640" y="2985135"/>
            <a:ext cx="5761355" cy="315404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854325" y="795655"/>
            <a:ext cx="6483350" cy="454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3.3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技术团队用人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10335" y="4927600"/>
            <a:ext cx="3611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AB角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&amp;核心岗位轮岗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6135" y="411619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人员备份机制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3.4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技术团队育人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9920" y="1209040"/>
            <a:ext cx="3066415" cy="2961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0580" y="4677410"/>
            <a:ext cx="102844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专业能力：技术能力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sym typeface="+mn-ea"/>
              </a:rPr>
              <a:t>通用能力：沟通表达能力、团队协作能力、快速学习能力等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人格力量：通常是指一个人在面对某一情形时稳定的态度和表现，比如迎难而上、坚持不懈、积极正向、主动担当等等</a:t>
            </a: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3.4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技术团队育人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87755" y="1951355"/>
            <a:ext cx="1007427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+mj-ea"/>
                <a:ea typeface="+mj-ea"/>
              </a:rPr>
              <a:t>第一种，关于帮助员工自学</a:t>
            </a:r>
            <a:endParaRPr lang="zh-CN" altLang="en-US">
              <a:latin typeface="+mj-ea"/>
              <a:ea typeface="+mj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latin typeface="+mj-ea"/>
                <a:ea typeface="+mj-ea"/>
              </a:rPr>
              <a:t>组织员工参加培训</a:t>
            </a:r>
            <a:endParaRPr lang="zh-CN" altLang="en-US">
              <a:latin typeface="+mj-ea"/>
              <a:ea typeface="+mj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latin typeface="+mj-ea"/>
                <a:ea typeface="+mj-ea"/>
                <a:sym typeface="+mn-ea"/>
              </a:rPr>
              <a:t>为员工推荐和购买书籍</a:t>
            </a:r>
            <a:endParaRPr lang="zh-CN" altLang="en-US">
              <a:latin typeface="+mj-ea"/>
              <a:ea typeface="+mj-ea"/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latin typeface="+mj-ea"/>
                <a:ea typeface="+mj-ea"/>
                <a:sym typeface="+mn-ea"/>
              </a:rPr>
              <a:t>提供学习文档、视频等</a:t>
            </a:r>
            <a:endParaRPr lang="zh-CN" altLang="en-US">
              <a:latin typeface="+mj-ea"/>
              <a:ea typeface="+mj-ea"/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>
              <a:latin typeface="+mj-ea"/>
              <a:ea typeface="+mj-ea"/>
            </a:endParaRPr>
          </a:p>
          <a:p>
            <a:r>
              <a:rPr lang="zh-CN" altLang="en-US">
                <a:latin typeface="+mj-ea"/>
                <a:ea typeface="+mj-ea"/>
              </a:rPr>
              <a:t>第二</a:t>
            </a:r>
            <a:r>
              <a:rPr lang="zh-CN" altLang="en-US">
                <a:latin typeface="+mj-ea"/>
                <a:ea typeface="+mj-ea"/>
                <a:sym typeface="+mn-ea"/>
              </a:rPr>
              <a:t>种</a:t>
            </a:r>
            <a:r>
              <a:rPr lang="zh-CN" altLang="en-US">
                <a:latin typeface="+mj-ea"/>
                <a:ea typeface="+mj-ea"/>
              </a:rPr>
              <a:t>，关于相互交流讨论</a:t>
            </a:r>
            <a:endParaRPr lang="zh-CN" altLang="en-US">
              <a:latin typeface="+mj-ea"/>
              <a:ea typeface="+mj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latin typeface="+mj-ea"/>
                <a:ea typeface="+mj-ea"/>
                <a:sym typeface="+mn-ea"/>
              </a:rPr>
              <a:t>组织兴趣小组、读书会等；</a:t>
            </a:r>
            <a:endParaRPr lang="zh-CN" altLang="en-US">
              <a:latin typeface="+mj-ea"/>
              <a:ea typeface="+mj-ea"/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latin typeface="+mj-ea"/>
                <a:ea typeface="+mj-ea"/>
                <a:sym typeface="+mn-ea"/>
              </a:rPr>
              <a:t>技术分享交流会、代码评审会等；</a:t>
            </a:r>
            <a:endParaRPr lang="zh-CN" altLang="en-US">
              <a:latin typeface="+mj-ea"/>
              <a:ea typeface="+mj-ea"/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latin typeface="+mj-ea"/>
                <a:ea typeface="+mj-ea"/>
                <a:sym typeface="+mn-ea"/>
              </a:rPr>
              <a:t>重点工作复盘，即 case study 等</a:t>
            </a:r>
            <a:endParaRPr lang="zh-CN" altLang="en-US">
              <a:latin typeface="+mj-ea"/>
              <a:ea typeface="+mj-ea"/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>
              <a:latin typeface="+mj-ea"/>
              <a:ea typeface="+mj-ea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+mj-ea"/>
                <a:ea typeface="+mj-ea"/>
                <a:sym typeface="+mn-ea"/>
              </a:rPr>
              <a:t>第三种，关于相互交流讨论</a:t>
            </a:r>
            <a:endParaRPr lang="zh-CN" altLang="en-US">
              <a:latin typeface="+mj-ea"/>
              <a:ea typeface="+mj-ea"/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latin typeface="+mj-ea"/>
                <a:ea typeface="+mj-ea"/>
                <a:sym typeface="+mn-ea"/>
              </a:rPr>
              <a:t>授权和辅导。给员工独立负责重要工作的机会，并给予辅导和反馈。</a:t>
            </a:r>
            <a:endParaRPr lang="zh-CN" altLang="en-US">
              <a:latin typeface="+mj-ea"/>
              <a:ea typeface="+mj-ea"/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latin typeface="+mj-ea"/>
                <a:ea typeface="+mj-ea"/>
                <a:sym typeface="+mn-ea"/>
              </a:rPr>
              <a:t>调研工作项目化。即把调研学习的工作进行项目化管理。</a:t>
            </a:r>
            <a:endParaRPr lang="zh-CN" altLang="en-US">
              <a:latin typeface="+mj-ea"/>
              <a:ea typeface="+mj-ea"/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>
                <a:latin typeface="+mj-ea"/>
                <a:ea typeface="+mj-ea"/>
                <a:sym typeface="+mn-ea"/>
              </a:rPr>
              <a:t>总结并内化。对于员工完成的重要工作，有必要请他们做一个工作总结，看看从中学到了什么。员工在这个总结和反思过程中的收获，甚至比总结的结果本身更重要</a:t>
            </a:r>
            <a:endParaRPr lang="zh-CN" altLang="en-US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7755" y="1420495"/>
            <a:ext cx="101676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+mj-ea"/>
                <a:ea typeface="+mj-ea"/>
                <a:cs typeface="+mj-ea"/>
              </a:rPr>
              <a:t>7-2-1”法则，即：10% 靠听课和看书自学，20% 靠相互交流和讨论，70% 靠工作实践</a:t>
            </a:r>
            <a:endParaRPr lang="zh-CN" altLang="en-US" sz="2000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3.4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技术团队育人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2418715" y="2021840"/>
          <a:ext cx="7354570" cy="350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005"/>
                <a:gridCol w="1914525"/>
                <a:gridCol w="4511040"/>
              </a:tblGrid>
              <a:tr h="4546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阶段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要点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示例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04800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事前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1.</a:t>
                      </a: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审视初衷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j-ea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某人需要独立负责一个模块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2.</a:t>
                      </a: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明确期待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j-ea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把这个业务和模块要熟悉起来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59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3.</a:t>
                      </a: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听其思路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j-ea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你打算怎么做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4.</a:t>
                      </a: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重要约定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j-ea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你需要定一个节点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590">
                <a:tc row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事中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1.</a:t>
                      </a: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了解进展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j-ea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了解得怎么样了，流程清楚嘛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95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2.</a:t>
                      </a: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给予支持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j-ea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你还需有怎么样的帮助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715">
                <a:tc row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事后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1.</a:t>
                      </a: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评估结果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j-ea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进步明显，</a:t>
                      </a: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离我的预期还有一定的距离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2.</a:t>
                      </a: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洞察优势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j-ea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细心，业务架构已经熟悉了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59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3.</a:t>
                      </a: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积极反馈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j-ea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我看思维逻辑比较好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2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4.</a:t>
                      </a: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j-ea"/>
                        </a:rPr>
                        <a:t>一条改进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j-ea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宋体" panose="02010600030101010101" pitchFamily="2" charset="-122"/>
                        </a:rPr>
                        <a:t>希望主动进行进展通报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+mj-ea"/>
                        <a:ea typeface="+mj-ea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332230" y="1443355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latin typeface="+mj-ea"/>
                <a:ea typeface="+mj-ea"/>
                <a:sym typeface="+mn-ea"/>
              </a:rPr>
              <a:t>核心人员培养</a:t>
            </a:r>
            <a:endParaRPr lang="zh-CN" altLang="en-US" sz="200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3.5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技术团队留人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" y="1394460"/>
            <a:ext cx="5820410" cy="4364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0" y="1305560"/>
            <a:ext cx="5516880" cy="1604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2910205"/>
            <a:ext cx="5396230" cy="22148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3.5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技术团队留人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66190" y="2882900"/>
            <a:ext cx="965962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培养以目标为导向的文化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 algn="l">
              <a:buFont typeface="Wingdings" panose="05000000000000000000" charset="0"/>
              <a:buChar char="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无效的加班都是耍流氓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l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注重团队建设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 algn="l">
              <a:buFont typeface="Wingdings" panose="05000000000000000000" charset="0"/>
              <a:buChar char="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提升团队研发效率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l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有效的绩效模式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 algn="l">
              <a:buFont typeface="Wingdings" panose="05000000000000000000" charset="0"/>
              <a:buChar char="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指标量化，公平、公正、公开的原则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l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公正的评价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 algn="l">
              <a:buFont typeface="Wingdings" panose="05000000000000000000" charset="0"/>
              <a:buChar char="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客观公正，技术人员通常比较直接，评价要基于尊重的原则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algn="l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认知资格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  <a:p>
            <a:pPr marL="342900" indent="-342900" algn="l">
              <a:buFont typeface="Wingdings" panose="05000000000000000000" charset="0"/>
              <a:buChar char=""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研发人员知道自己通过什么样的努力能再上一个台阶、相应的待遇能提升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2230" y="1461770"/>
            <a:ext cx="97453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+mj-ea"/>
                <a:ea typeface="+mj-ea"/>
                <a:cs typeface="+mj-ea"/>
              </a:rPr>
              <a:t>马云说员工的离职原因林林总总，只有两点最真实：</a:t>
            </a:r>
            <a:endParaRPr lang="zh-CN" altLang="en-US">
              <a:latin typeface="+mj-ea"/>
              <a:ea typeface="+mj-ea"/>
              <a:cs typeface="+mj-ea"/>
            </a:endParaRPr>
          </a:p>
          <a:p>
            <a:r>
              <a:rPr lang="zh-CN" altLang="en-US">
                <a:latin typeface="+mj-ea"/>
                <a:ea typeface="+mj-ea"/>
                <a:cs typeface="+mj-ea"/>
              </a:rPr>
              <a:t>1、钱，没给到位；</a:t>
            </a:r>
            <a:endParaRPr lang="zh-CN" altLang="en-US">
              <a:latin typeface="+mj-ea"/>
              <a:ea typeface="+mj-ea"/>
              <a:cs typeface="+mj-ea"/>
            </a:endParaRPr>
          </a:p>
          <a:p>
            <a:r>
              <a:rPr lang="zh-CN" altLang="en-US">
                <a:latin typeface="+mj-ea"/>
                <a:ea typeface="+mj-ea"/>
                <a:cs typeface="+mj-ea"/>
              </a:rPr>
              <a:t>2、心，委屈了。</a:t>
            </a:r>
            <a:endParaRPr lang="zh-CN" altLang="en-US">
              <a:latin typeface="+mj-ea"/>
              <a:ea typeface="+mj-ea"/>
              <a:cs typeface="+mj-ea"/>
            </a:endParaRPr>
          </a:p>
          <a:p>
            <a:r>
              <a:rPr lang="zh-CN" altLang="en-US">
                <a:latin typeface="+mj-ea"/>
                <a:ea typeface="+mj-ea"/>
                <a:cs typeface="+mj-ea"/>
              </a:rPr>
              <a:t>这些归根到底就一条：干得不爽。</a:t>
            </a:r>
            <a:endParaRPr lang="zh-CN" altLang="en-US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 rot="1687937" flipH="1" flipV="1">
            <a:off x="9858722" y="-517841"/>
            <a:ext cx="2565484" cy="1181942"/>
          </a:xfrm>
          <a:custGeom>
            <a:avLst/>
            <a:gdLst>
              <a:gd name="connsiteX0" fmla="*/ 289063 w 2565484"/>
              <a:gd name="connsiteY0" fmla="*/ 78162 h 1181942"/>
              <a:gd name="connsiteX1" fmla="*/ 353079 w 2565484"/>
              <a:gd name="connsiteY1" fmla="*/ 46362 h 1181942"/>
              <a:gd name="connsiteX2" fmla="*/ 582714 w 2565484"/>
              <a:gd name="connsiteY2" fmla="*/ 0 h 1181942"/>
              <a:gd name="connsiteX3" fmla="*/ 2565484 w 2565484"/>
              <a:gd name="connsiteY3" fmla="*/ 0 h 1181942"/>
              <a:gd name="connsiteX4" fmla="*/ 354902 w 2565484"/>
              <a:gd name="connsiteY4" fmla="*/ 1181942 h 1181942"/>
              <a:gd name="connsiteX5" fmla="*/ 0 w 2565484"/>
              <a:gd name="connsiteY5" fmla="*/ 518172 h 1181942"/>
              <a:gd name="connsiteX6" fmla="*/ 4750 w 2565484"/>
              <a:gd name="connsiteY6" fmla="*/ 471055 h 1181942"/>
              <a:gd name="connsiteX7" fmla="*/ 289063 w 2565484"/>
              <a:gd name="connsiteY7" fmla="*/ 78162 h 11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5484" h="1181942">
                <a:moveTo>
                  <a:pt x="289063" y="78162"/>
                </a:moveTo>
                <a:cubicBezTo>
                  <a:pt x="309652" y="66323"/>
                  <a:pt x="331023" y="55691"/>
                  <a:pt x="353079" y="46362"/>
                </a:cubicBezTo>
                <a:cubicBezTo>
                  <a:pt x="423660" y="16508"/>
                  <a:pt x="501259" y="0"/>
                  <a:pt x="582714" y="0"/>
                </a:cubicBezTo>
                <a:lnTo>
                  <a:pt x="2565484" y="0"/>
                </a:lnTo>
                <a:lnTo>
                  <a:pt x="354902" y="1181942"/>
                </a:lnTo>
                <a:lnTo>
                  <a:pt x="0" y="518172"/>
                </a:lnTo>
                <a:lnTo>
                  <a:pt x="4750" y="471055"/>
                </a:lnTo>
                <a:cubicBezTo>
                  <a:pt x="39132" y="303036"/>
                  <a:pt x="144939" y="161035"/>
                  <a:pt x="289063" y="78162"/>
                </a:cubicBez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1" name="PA_矩形 29"/>
          <p:cNvSpPr/>
          <p:nvPr>
            <p:custDataLst>
              <p:tags r:id="rId1"/>
            </p:custDataLst>
          </p:nvPr>
        </p:nvSpPr>
        <p:spPr>
          <a:xfrm>
            <a:off x="4703457" y="1174813"/>
            <a:ext cx="3004069" cy="46166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37" name="任意多边形 36"/>
          <p:cNvSpPr/>
          <p:nvPr/>
        </p:nvSpPr>
        <p:spPr>
          <a:xfrm rot="1687937">
            <a:off x="-185868" y="6183359"/>
            <a:ext cx="2565484" cy="1181942"/>
          </a:xfrm>
          <a:custGeom>
            <a:avLst/>
            <a:gdLst>
              <a:gd name="connsiteX0" fmla="*/ 289063 w 2565484"/>
              <a:gd name="connsiteY0" fmla="*/ 78162 h 1181942"/>
              <a:gd name="connsiteX1" fmla="*/ 353079 w 2565484"/>
              <a:gd name="connsiteY1" fmla="*/ 46362 h 1181942"/>
              <a:gd name="connsiteX2" fmla="*/ 582714 w 2565484"/>
              <a:gd name="connsiteY2" fmla="*/ 0 h 1181942"/>
              <a:gd name="connsiteX3" fmla="*/ 2565484 w 2565484"/>
              <a:gd name="connsiteY3" fmla="*/ 0 h 1181942"/>
              <a:gd name="connsiteX4" fmla="*/ 354902 w 2565484"/>
              <a:gd name="connsiteY4" fmla="*/ 1181942 h 1181942"/>
              <a:gd name="connsiteX5" fmla="*/ 0 w 2565484"/>
              <a:gd name="connsiteY5" fmla="*/ 518172 h 1181942"/>
              <a:gd name="connsiteX6" fmla="*/ 4750 w 2565484"/>
              <a:gd name="connsiteY6" fmla="*/ 471055 h 1181942"/>
              <a:gd name="connsiteX7" fmla="*/ 289063 w 2565484"/>
              <a:gd name="connsiteY7" fmla="*/ 78162 h 11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5484" h="1181942">
                <a:moveTo>
                  <a:pt x="289063" y="78162"/>
                </a:moveTo>
                <a:cubicBezTo>
                  <a:pt x="309652" y="66323"/>
                  <a:pt x="331023" y="55691"/>
                  <a:pt x="353079" y="46362"/>
                </a:cubicBezTo>
                <a:cubicBezTo>
                  <a:pt x="423660" y="16508"/>
                  <a:pt x="501259" y="0"/>
                  <a:pt x="582714" y="0"/>
                </a:cubicBezTo>
                <a:lnTo>
                  <a:pt x="2565484" y="0"/>
                </a:lnTo>
                <a:lnTo>
                  <a:pt x="354902" y="1181942"/>
                </a:lnTo>
                <a:lnTo>
                  <a:pt x="0" y="518172"/>
                </a:lnTo>
                <a:lnTo>
                  <a:pt x="4750" y="471055"/>
                </a:lnTo>
                <a:cubicBezTo>
                  <a:pt x="39132" y="303036"/>
                  <a:pt x="144939" y="161035"/>
                  <a:pt x="289063" y="78162"/>
                </a:cubicBezTo>
                <a:close/>
              </a:path>
            </a:pathLst>
          </a:custGeom>
          <a:solidFill>
            <a:srgbClr val="06377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9" name="PA_矩形 29"/>
          <p:cNvSpPr/>
          <p:nvPr>
            <p:custDataLst>
              <p:tags r:id="rId2"/>
            </p:custDataLst>
          </p:nvPr>
        </p:nvSpPr>
        <p:spPr>
          <a:xfrm>
            <a:off x="4703457" y="588013"/>
            <a:ext cx="3004069" cy="70788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063772"/>
                </a:solidFill>
                <a:latin typeface="+mj-ea"/>
                <a:ea typeface="+mj-ea"/>
                <a:cs typeface="Open Sans" panose="020B0606030504020204" pitchFamily="34" charset="0"/>
              </a:rPr>
              <a:t>目录</a:t>
            </a:r>
            <a:endParaRPr lang="zh-CN" altLang="en-US" sz="4000" b="1" dirty="0">
              <a:solidFill>
                <a:srgbClr val="063772"/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72293" y="2092735"/>
            <a:ext cx="2250830" cy="3311538"/>
            <a:chOff x="1318684" y="2072415"/>
            <a:chExt cx="2250830" cy="3311538"/>
          </a:xfrm>
        </p:grpSpPr>
        <p:sp>
          <p:nvSpPr>
            <p:cNvPr id="9" name="圆角矩形 8"/>
            <p:cNvSpPr/>
            <p:nvPr/>
          </p:nvSpPr>
          <p:spPr>
            <a:xfrm>
              <a:off x="1318684" y="2072415"/>
              <a:ext cx="2250830" cy="3311538"/>
            </a:xfrm>
            <a:prstGeom prst="roundRect">
              <a:avLst>
                <a:gd name="adj" fmla="val 96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844662" y="3501393"/>
              <a:ext cx="1198880" cy="491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lnSpc>
                  <a:spcPct val="130000"/>
                </a:lnSpc>
                <a:defRPr/>
              </a:pP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团队介绍</a:t>
              </a:r>
              <a:endPara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67" name="PA_矩形 29"/>
            <p:cNvSpPr/>
            <p:nvPr>
              <p:custDataLst>
                <p:tags r:id="rId3"/>
              </p:custDataLst>
            </p:nvPr>
          </p:nvSpPr>
          <p:spPr>
            <a:xfrm>
              <a:off x="1486652" y="2400807"/>
              <a:ext cx="1914894" cy="1107996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579ACD"/>
                  </a:solidFill>
                  <a:latin typeface="+mj-ea"/>
                  <a:ea typeface="+mj-ea"/>
                  <a:cs typeface="Open Sans" panose="020B0606030504020204" pitchFamily="34" charset="0"/>
                </a:rPr>
                <a:t>01</a:t>
              </a:r>
              <a:endParaRPr lang="zh-CN" altLang="en-US" sz="6600" dirty="0">
                <a:solidFill>
                  <a:srgbClr val="579ACD"/>
                </a:solidFill>
                <a:latin typeface="+mj-ea"/>
                <a:ea typeface="+mj-ea"/>
                <a:cs typeface="Open Sans" panose="020B0606030504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243591" y="5203707"/>
              <a:ext cx="401017" cy="0"/>
            </a:xfrm>
            <a:prstGeom prst="line">
              <a:avLst/>
            </a:prstGeom>
            <a:ln w="5715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4930496" y="2073685"/>
            <a:ext cx="2250830" cy="3311538"/>
            <a:chOff x="1318684" y="2072415"/>
            <a:chExt cx="2250830" cy="3311538"/>
          </a:xfrm>
        </p:grpSpPr>
        <p:sp>
          <p:nvSpPr>
            <p:cNvPr id="69" name="圆角矩形 68"/>
            <p:cNvSpPr/>
            <p:nvPr/>
          </p:nvSpPr>
          <p:spPr>
            <a:xfrm>
              <a:off x="1318684" y="2072415"/>
              <a:ext cx="2250830" cy="3311538"/>
            </a:xfrm>
            <a:prstGeom prst="roundRect">
              <a:avLst>
                <a:gd name="adj" fmla="val 96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098661" y="3501393"/>
              <a:ext cx="690880" cy="491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lnSpc>
                  <a:spcPct val="130000"/>
                </a:lnSpc>
                <a:defRPr/>
              </a:pP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案例</a:t>
              </a:r>
              <a:endPara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72" name="PA_矩形 29"/>
            <p:cNvSpPr/>
            <p:nvPr>
              <p:custDataLst>
                <p:tags r:id="rId4"/>
              </p:custDataLst>
            </p:nvPr>
          </p:nvSpPr>
          <p:spPr>
            <a:xfrm>
              <a:off x="1486652" y="2400807"/>
              <a:ext cx="1914894" cy="1107996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579ACD"/>
                  </a:solidFill>
                  <a:latin typeface="+mj-ea"/>
                  <a:ea typeface="+mj-ea"/>
                  <a:cs typeface="Open Sans" panose="020B0606030504020204" pitchFamily="34" charset="0"/>
                </a:rPr>
                <a:t>02</a:t>
              </a:r>
              <a:endParaRPr lang="zh-CN" altLang="en-US" sz="6600" dirty="0">
                <a:solidFill>
                  <a:srgbClr val="579ACD"/>
                </a:solidFill>
                <a:latin typeface="+mj-ea"/>
                <a:ea typeface="+mj-ea"/>
                <a:cs typeface="Open Sans" panose="020B0606030504020204" pitchFamily="34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2243591" y="5203707"/>
              <a:ext cx="401017" cy="0"/>
            </a:xfrm>
            <a:prstGeom prst="line">
              <a:avLst/>
            </a:prstGeom>
            <a:ln w="5715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/>
          <p:cNvGrpSpPr/>
          <p:nvPr/>
        </p:nvGrpSpPr>
        <p:grpSpPr>
          <a:xfrm>
            <a:off x="7688699" y="2092735"/>
            <a:ext cx="2250830" cy="3311538"/>
            <a:chOff x="1318684" y="2072415"/>
            <a:chExt cx="2250830" cy="3311538"/>
          </a:xfrm>
        </p:grpSpPr>
        <p:sp>
          <p:nvSpPr>
            <p:cNvPr id="75" name="圆角矩形 74"/>
            <p:cNvSpPr/>
            <p:nvPr/>
          </p:nvSpPr>
          <p:spPr>
            <a:xfrm>
              <a:off x="1318684" y="2072415"/>
              <a:ext cx="2250830" cy="3311538"/>
            </a:xfrm>
            <a:prstGeom prst="roundRect">
              <a:avLst>
                <a:gd name="adj" fmla="val 9636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590668" y="3501393"/>
              <a:ext cx="1706880" cy="491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lnSpc>
                  <a:spcPct val="130000"/>
                </a:lnSpc>
                <a:defRPr/>
              </a:pP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技术团队建设</a:t>
              </a:r>
              <a:endPara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78" name="PA_矩形 29"/>
            <p:cNvSpPr/>
            <p:nvPr>
              <p:custDataLst>
                <p:tags r:id="rId5"/>
              </p:custDataLst>
            </p:nvPr>
          </p:nvSpPr>
          <p:spPr>
            <a:xfrm>
              <a:off x="1486652" y="2400807"/>
              <a:ext cx="1914894" cy="1107996"/>
            </a:xfrm>
            <a:prstGeom prst="rect">
              <a:avLst/>
            </a:prstGeom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579ACD"/>
                  </a:solidFill>
                  <a:latin typeface="+mj-ea"/>
                  <a:ea typeface="+mj-ea"/>
                  <a:cs typeface="Open Sans" panose="020B0606030504020204" pitchFamily="34" charset="0"/>
                </a:rPr>
                <a:t>03</a:t>
              </a:r>
              <a:endParaRPr lang="zh-CN" altLang="en-US" sz="6600" dirty="0">
                <a:solidFill>
                  <a:srgbClr val="579ACD"/>
                </a:solidFill>
                <a:latin typeface="+mj-ea"/>
                <a:ea typeface="+mj-ea"/>
                <a:cs typeface="Open Sans" panose="020B0606030504020204" pitchFamily="34" charset="0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2243591" y="5203707"/>
              <a:ext cx="401017" cy="0"/>
            </a:xfrm>
            <a:prstGeom prst="line">
              <a:avLst/>
            </a:prstGeom>
            <a:ln w="57150">
              <a:solidFill>
                <a:srgbClr val="063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1" grpId="0"/>
      <p:bldP spid="37" grpId="0" animBg="1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320736" y="3926432"/>
            <a:ext cx="75618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+mj-ea"/>
                <a:ea typeface="+mj-ea"/>
              </a:rPr>
              <a:t>谢谢观看！</a:t>
            </a:r>
            <a:endParaRPr lang="zh-CN" altLang="en-US" sz="48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0" y="1249482"/>
            <a:ext cx="12192000" cy="2998665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A5F9E">
              <a:alpha val="65000"/>
            </a:srgbClr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latin typeface="+mj-ea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-1" y="1372578"/>
            <a:ext cx="12192000" cy="2738107"/>
          </a:xfrm>
          <a:custGeom>
            <a:avLst/>
            <a:gdLst>
              <a:gd name="connsiteX0" fmla="*/ 0 w 12192000"/>
              <a:gd name="connsiteY0" fmla="*/ 0 h 2738107"/>
              <a:gd name="connsiteX1" fmla="*/ 18385 w 12192000"/>
              <a:gd name="connsiteY1" fmla="*/ 0 h 2738107"/>
              <a:gd name="connsiteX2" fmla="*/ 221289 w 12192000"/>
              <a:gd name="connsiteY2" fmla="*/ 65897 h 2738107"/>
              <a:gd name="connsiteX3" fmla="*/ 6096000 w 12192000"/>
              <a:gd name="connsiteY3" fmla="*/ 784162 h 2738107"/>
              <a:gd name="connsiteX4" fmla="*/ 11970712 w 12192000"/>
              <a:gd name="connsiteY4" fmla="*/ 65897 h 2738107"/>
              <a:gd name="connsiteX5" fmla="*/ 12173615 w 12192000"/>
              <a:gd name="connsiteY5" fmla="*/ 0 h 2738107"/>
              <a:gd name="connsiteX6" fmla="*/ 12192000 w 12192000"/>
              <a:gd name="connsiteY6" fmla="*/ 0 h 2738107"/>
              <a:gd name="connsiteX7" fmla="*/ 12192000 w 12192000"/>
              <a:gd name="connsiteY7" fmla="*/ 2738107 h 2738107"/>
              <a:gd name="connsiteX8" fmla="*/ 11970712 w 12192000"/>
              <a:gd name="connsiteY8" fmla="*/ 2666239 h 2738107"/>
              <a:gd name="connsiteX9" fmla="*/ 6096000 w 12192000"/>
              <a:gd name="connsiteY9" fmla="*/ 1947974 h 2738107"/>
              <a:gd name="connsiteX10" fmla="*/ 221289 w 12192000"/>
              <a:gd name="connsiteY10" fmla="*/ 2666239 h 2738107"/>
              <a:gd name="connsiteX11" fmla="*/ 0 w 12192000"/>
              <a:gd name="connsiteY11" fmla="*/ 2738107 h 273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738107">
                <a:moveTo>
                  <a:pt x="0" y="0"/>
                </a:moveTo>
                <a:lnTo>
                  <a:pt x="18385" y="0"/>
                </a:lnTo>
                <a:lnTo>
                  <a:pt x="221289" y="65897"/>
                </a:lnTo>
                <a:cubicBezTo>
                  <a:pt x="1724758" y="509678"/>
                  <a:pt x="3801783" y="784162"/>
                  <a:pt x="6096000" y="784162"/>
                </a:cubicBezTo>
                <a:cubicBezTo>
                  <a:pt x="8390217" y="784162"/>
                  <a:pt x="10467242" y="509678"/>
                  <a:pt x="11970712" y="65897"/>
                </a:cubicBezTo>
                <a:lnTo>
                  <a:pt x="12173615" y="0"/>
                </a:lnTo>
                <a:lnTo>
                  <a:pt x="12192000" y="0"/>
                </a:lnTo>
                <a:lnTo>
                  <a:pt x="12192000" y="2738107"/>
                </a:lnTo>
                <a:lnTo>
                  <a:pt x="11970712" y="2666239"/>
                </a:lnTo>
                <a:cubicBezTo>
                  <a:pt x="10467242" y="2222459"/>
                  <a:pt x="8390217" y="1947974"/>
                  <a:pt x="6096000" y="1947974"/>
                </a:cubicBezTo>
                <a:cubicBezTo>
                  <a:pt x="3801783" y="1947974"/>
                  <a:pt x="1724758" y="2222459"/>
                  <a:pt x="221289" y="2666239"/>
                </a:cubicBezTo>
                <a:lnTo>
                  <a:pt x="0" y="2738107"/>
                </a:lnTo>
                <a:close/>
              </a:path>
            </a:pathLst>
          </a:custGeom>
          <a:solidFill>
            <a:srgbClr val="0637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baseline="-25000" dirty="0">
              <a:latin typeface="+mj-ea"/>
              <a:ea typeface="+mj-ea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9831" y="2062833"/>
            <a:ext cx="2258296" cy="141143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49560" y="2062832"/>
            <a:ext cx="2258296" cy="14114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25365" y="2301928"/>
            <a:ext cx="655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spc="600" dirty="0" smtClean="0">
                <a:solidFill>
                  <a:schemeClr val="bg1"/>
                </a:solidFill>
                <a:latin typeface="+mj-ea"/>
                <a:ea typeface="+mj-ea"/>
                <a:cs typeface="Aparajita" panose="020B0604020202020204" pitchFamily="34" charset="0"/>
              </a:rPr>
              <a:t>THANK YOU</a:t>
            </a:r>
            <a:endParaRPr lang="zh-CN" altLang="en-US" sz="7200" spc="600" dirty="0">
              <a:solidFill>
                <a:schemeClr val="bg1"/>
              </a:solidFill>
              <a:latin typeface="+mj-ea"/>
              <a:ea typeface="+mj-ea"/>
              <a:cs typeface="Aparajita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5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kern="0" noProof="0" dirty="0" smtClean="0">
                <a:ln w="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团队介绍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0"/>
            <a:ext cx="709222" cy="767715"/>
            <a:chOff x="5430079" y="1779955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1132" y="2040257"/>
              <a:ext cx="1052969" cy="91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Rectangle 3"/>
          <p:cNvSpPr/>
          <p:nvPr/>
        </p:nvSpPr>
        <p:spPr>
          <a:xfrm>
            <a:off x="415739" y="2195353"/>
            <a:ext cx="2127697" cy="2127697"/>
          </a:xfrm>
          <a:prstGeom prst="ellipse">
            <a:avLst/>
          </a:prstGeom>
          <a:blipFill dpi="0" rotWithShape="1">
            <a:blip r:embed="rId1"/>
            <a:srcRect/>
            <a:stretch>
              <a:fillRect l="-25000" r="-25000"/>
            </a:stretch>
          </a:blipFill>
          <a:ln w="28575"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Rectangle 5"/>
          <p:cNvSpPr/>
          <p:nvPr/>
        </p:nvSpPr>
        <p:spPr>
          <a:xfrm>
            <a:off x="2737416" y="2174622"/>
            <a:ext cx="2127697" cy="2127697"/>
          </a:xfrm>
          <a:prstGeom prst="ellipse">
            <a:avLst/>
          </a:prstGeom>
          <a:blipFill dpi="0" rotWithShape="1">
            <a:blip r:embed="rId2"/>
            <a:srcRect/>
            <a:stretch>
              <a:fillRect l="-25235" r="-25235"/>
            </a:stretch>
          </a:blipFill>
          <a:ln w="28575"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6"/>
          <p:cNvSpPr/>
          <p:nvPr/>
        </p:nvSpPr>
        <p:spPr>
          <a:xfrm>
            <a:off x="5059093" y="2174622"/>
            <a:ext cx="2127697" cy="2127697"/>
          </a:xfrm>
          <a:prstGeom prst="ellipse">
            <a:avLst/>
          </a:prstGeom>
          <a:blipFill dpi="0" rotWithShape="1">
            <a:blip r:embed="rId3"/>
            <a:srcRect/>
            <a:stretch>
              <a:fillRect l="-24963" r="-24963"/>
            </a:stretch>
          </a:blipFill>
          <a:ln w="28575"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7387669" y="2174622"/>
            <a:ext cx="2127697" cy="2127697"/>
          </a:xfrm>
          <a:prstGeom prst="ellipse">
            <a:avLst/>
          </a:prstGeom>
          <a:blipFill dpi="0" rotWithShape="1">
            <a:blip r:embed="rId4"/>
            <a:srcRect/>
            <a:stretch>
              <a:fillRect l="-25472" r="-25472"/>
            </a:stretch>
          </a:blipFill>
          <a:ln w="28575"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604422" y="4102780"/>
            <a:ext cx="1733670" cy="400110"/>
          </a:xfrm>
          <a:prstGeom prst="rect">
            <a:avLst/>
          </a:prstGeom>
          <a:solidFill>
            <a:srgbClr val="FF9101"/>
          </a:solidFill>
          <a:ln w="28575"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唐华杰</a:t>
            </a:r>
            <a:endParaRPr lang="zh-CN" altLang="en-US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32250" y="4859295"/>
            <a:ext cx="2078015" cy="5724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读易道两经，知五行八卦，卜大衍筮法的普通人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2909588" y="4082049"/>
            <a:ext cx="1733670" cy="400110"/>
          </a:xfrm>
          <a:prstGeom prst="rect">
            <a:avLst/>
          </a:prstGeom>
          <a:solidFill>
            <a:srgbClr val="12B789"/>
          </a:solidFill>
          <a:ln w="28575"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周龙</a:t>
            </a:r>
            <a:endParaRPr lang="zh-CN" altLang="en-US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37416" y="4838564"/>
            <a:ext cx="2078015" cy="308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bug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使我快乐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Box 76"/>
          <p:cNvSpPr txBox="1"/>
          <p:nvPr/>
        </p:nvSpPr>
        <p:spPr>
          <a:xfrm>
            <a:off x="5280947" y="4080360"/>
            <a:ext cx="1733670" cy="400110"/>
          </a:xfrm>
          <a:prstGeom prst="rect">
            <a:avLst/>
          </a:prstGeom>
          <a:solidFill>
            <a:srgbClr val="FF9101"/>
          </a:solidFill>
          <a:ln w="28575"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肖浩钦</a:t>
            </a:r>
            <a:endParaRPr lang="zh-CN" altLang="en-US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08775" y="4836875"/>
            <a:ext cx="2078015" cy="5490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你看不见我看不见我看不见我看不见我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76"/>
          <p:cNvSpPr txBox="1"/>
          <p:nvPr/>
        </p:nvSpPr>
        <p:spPr>
          <a:xfrm>
            <a:off x="7559841" y="4080360"/>
            <a:ext cx="1733670" cy="400110"/>
          </a:xfrm>
          <a:prstGeom prst="rect">
            <a:avLst/>
          </a:prstGeom>
          <a:solidFill>
            <a:srgbClr val="12B789"/>
          </a:solidFill>
          <a:ln w="28575"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邓家晶</a:t>
            </a:r>
            <a:endParaRPr lang="zh-CN" altLang="en-US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387669" y="4836875"/>
            <a:ext cx="2078015" cy="5490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致力于教育信息化、热爱祖国的社会主义接班人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Rectangle 6"/>
          <p:cNvSpPr/>
          <p:nvPr/>
        </p:nvSpPr>
        <p:spPr>
          <a:xfrm>
            <a:off x="9713179" y="2174622"/>
            <a:ext cx="2127697" cy="2127697"/>
          </a:xfrm>
          <a:prstGeom prst="ellipse">
            <a:avLst/>
          </a:prstGeom>
          <a:blipFill dpi="0" rotWithShape="1">
            <a:blip r:embed="rId5"/>
            <a:srcRect/>
            <a:stretch>
              <a:fillRect l="-24963" r="-24963"/>
            </a:stretch>
          </a:blipFill>
          <a:ln w="28575"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9935033" y="4080360"/>
            <a:ext cx="1733670" cy="400110"/>
          </a:xfrm>
          <a:prstGeom prst="rect">
            <a:avLst/>
          </a:prstGeom>
          <a:solidFill>
            <a:srgbClr val="FF9101"/>
          </a:solidFill>
          <a:ln w="28575"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ctr">
              <a:defRPr sz="2000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霍汝锋</a:t>
            </a:r>
            <a:endParaRPr lang="zh-CN" altLang="en-US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762861" y="4836875"/>
            <a:ext cx="2078015" cy="54906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高职院校青年教师，热爱教育事业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案例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0115" y="360045"/>
            <a:ext cx="4648835" cy="613791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78460" y="1998345"/>
            <a:ext cx="3872230" cy="2399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背景：公司接了一个客户的</a:t>
            </a:r>
            <a:r>
              <a:rPr lang="en-US" altLang="zh-CN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CRM</a:t>
            </a:r>
            <a:r>
              <a:rPr lang="zh-CN" altLang="en-US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系统的升级项目，</a:t>
            </a:r>
            <a:r>
              <a:rPr lang="en-US" altLang="zh-CN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andy </a:t>
            </a:r>
            <a:r>
              <a:rPr lang="zh-CN" altLang="en-US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是甲方总架构师，此时我已经被</a:t>
            </a:r>
            <a:r>
              <a:rPr lang="en-US" altLang="zh-CN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andy </a:t>
            </a:r>
            <a:r>
              <a:rPr lang="zh-CN" altLang="en-US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分配到甲方设计团队，员工</a:t>
            </a:r>
            <a:r>
              <a:rPr lang="en-US" altLang="zh-CN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目前被分配到公司开发</a:t>
            </a:r>
            <a:r>
              <a:rPr lang="zh-CN" altLang="en-US" sz="2000" b="0">
                <a:solidFill>
                  <a:srgbClr val="06377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团队</a:t>
            </a:r>
            <a:endParaRPr lang="zh-CN" altLang="en-US" sz="2000" b="0">
              <a:solidFill>
                <a:srgbClr val="06377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技术团队建设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1505" name="组合 6"/>
          <p:cNvGrpSpPr/>
          <p:nvPr/>
        </p:nvGrpSpPr>
        <p:grpSpPr bwMode="auto">
          <a:xfrm>
            <a:off x="3988753" y="1695133"/>
            <a:ext cx="4216400" cy="4176712"/>
            <a:chOff x="3665655" y="995806"/>
            <a:chExt cx="4215792" cy="4176032"/>
          </a:xfrm>
        </p:grpSpPr>
        <p:sp>
          <p:nvSpPr>
            <p:cNvPr id="4" name="椭圆 3"/>
            <p:cNvSpPr/>
            <p:nvPr/>
          </p:nvSpPr>
          <p:spPr>
            <a:xfrm>
              <a:off x="3829143" y="1283096"/>
              <a:ext cx="3888814" cy="3888742"/>
            </a:xfrm>
            <a:prstGeom prst="ellipse">
              <a:avLst/>
            </a:prstGeom>
            <a:noFill/>
            <a:ln>
              <a:solidFill>
                <a:srgbClr val="FF8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5" name="正五边形 4"/>
            <p:cNvSpPr/>
            <p:nvPr/>
          </p:nvSpPr>
          <p:spPr>
            <a:xfrm>
              <a:off x="3865651" y="1197385"/>
              <a:ext cx="3815800" cy="3634783"/>
            </a:xfrm>
            <a:prstGeom prst="pentagon">
              <a:avLst/>
            </a:prstGeom>
            <a:noFill/>
            <a:ln w="127000">
              <a:solidFill>
                <a:srgbClr val="8BA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486254" y="995806"/>
              <a:ext cx="574592" cy="57616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8BA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800" dirty="0">
                  <a:solidFill>
                    <a:srgbClr val="FF8500"/>
                  </a:solidFill>
                  <a:latin typeface="Impact" panose="020B0806030902050204" pitchFamily="34" charset="0"/>
                </a:rPr>
                <a:t>1</a:t>
              </a:r>
              <a:endParaRPr lang="zh-CN" altLang="en-US" sz="2800" dirty="0">
                <a:solidFill>
                  <a:srgbClr val="FF850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665655" y="2294170"/>
              <a:ext cx="576179" cy="57616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8BA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800" dirty="0">
                  <a:solidFill>
                    <a:srgbClr val="FF8500"/>
                  </a:solidFill>
                  <a:latin typeface="Impact" panose="020B0806030902050204" pitchFamily="34" charset="0"/>
                </a:rPr>
                <a:t>5</a:t>
              </a:r>
              <a:endParaRPr lang="zh-CN" altLang="en-US" sz="2800" dirty="0">
                <a:solidFill>
                  <a:srgbClr val="FF850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305267" y="2294170"/>
              <a:ext cx="576180" cy="57616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8BA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800" dirty="0">
                  <a:solidFill>
                    <a:srgbClr val="FF8500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800" dirty="0">
                <a:solidFill>
                  <a:srgbClr val="FF850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297389" y="4462342"/>
              <a:ext cx="576179" cy="57616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8BA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800" dirty="0">
                  <a:solidFill>
                    <a:srgbClr val="FF8500"/>
                  </a:solidFill>
                  <a:latin typeface="Impact" panose="020B0806030902050204" pitchFamily="34" charset="0"/>
                </a:rPr>
                <a:t>4</a:t>
              </a:r>
              <a:endParaRPr lang="zh-CN" altLang="en-US" sz="2800" dirty="0">
                <a:solidFill>
                  <a:srgbClr val="FF850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673533" y="4462342"/>
              <a:ext cx="576180" cy="57616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8BA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2800" dirty="0">
                  <a:solidFill>
                    <a:srgbClr val="FF8500"/>
                  </a:solidFill>
                  <a:latin typeface="Impact" panose="020B0806030902050204" pitchFamily="34" charset="0"/>
                </a:rPr>
                <a:t>3</a:t>
              </a:r>
              <a:endParaRPr lang="zh-CN" altLang="en-US" sz="2800" dirty="0">
                <a:solidFill>
                  <a:srgbClr val="FF850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3" name="TextBox 8"/>
          <p:cNvSpPr txBox="1"/>
          <p:nvPr/>
        </p:nvSpPr>
        <p:spPr>
          <a:xfrm>
            <a:off x="4971415" y="1103630"/>
            <a:ext cx="225171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400" b="1">
                <a:solidFill>
                  <a:srgbClr val="5F5E5C"/>
                </a:solidFill>
                <a:latin typeface="微软雅黑" panose="020B0503020204020204" charset="-122"/>
                <a:ea typeface="微软雅黑" panose="020B0503020204020204" charset="-122"/>
                <a:sym typeface="+mn-lt"/>
              </a:rPr>
              <a:t>技术人员特点</a:t>
            </a:r>
            <a:endParaRPr lang="zh-CN" alt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8205153" y="3050858"/>
            <a:ext cx="1368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/>
            <a:r>
              <a:rPr lang="zh-CN" altLang="en-US" sz="2400" b="1">
                <a:solidFill>
                  <a:srgbClr val="5F5E5C"/>
                </a:solidFill>
                <a:latin typeface="微软雅黑" panose="020B0503020204020204" charset="-122"/>
                <a:ea typeface="微软雅黑" panose="020B0503020204020204" charset="-122"/>
              </a:rPr>
              <a:t>选人篇</a:t>
            </a:r>
            <a:endParaRPr lang="zh-CN" altLang="en-US" sz="2400" b="1">
              <a:solidFill>
                <a:srgbClr val="5F5E5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TextBox 8"/>
          <p:cNvSpPr txBox="1">
            <a:spLocks noChangeArrowheads="1"/>
          </p:cNvSpPr>
          <p:nvPr/>
        </p:nvSpPr>
        <p:spPr bwMode="auto">
          <a:xfrm>
            <a:off x="7557453" y="5220970"/>
            <a:ext cx="1366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/>
            <a:r>
              <a:rPr lang="zh-CN" altLang="en-US" sz="2400" b="1">
                <a:solidFill>
                  <a:srgbClr val="5F5E5C"/>
                </a:solidFill>
                <a:latin typeface="微软雅黑" panose="020B0503020204020204" charset="-122"/>
                <a:ea typeface="微软雅黑" panose="020B0503020204020204" charset="-122"/>
              </a:rPr>
              <a:t>用人篇</a:t>
            </a:r>
            <a:endParaRPr lang="zh-CN" altLang="en-US" sz="2400" b="1">
              <a:solidFill>
                <a:srgbClr val="5F5E5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TextBox 8"/>
          <p:cNvSpPr txBox="1">
            <a:spLocks noChangeArrowheads="1"/>
          </p:cNvSpPr>
          <p:nvPr/>
        </p:nvSpPr>
        <p:spPr bwMode="auto">
          <a:xfrm>
            <a:off x="3282315" y="5270183"/>
            <a:ext cx="1368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/>
            <a:r>
              <a:rPr lang="zh-CN" altLang="en-US" sz="2400" b="1">
                <a:solidFill>
                  <a:srgbClr val="5F5E5C"/>
                </a:solidFill>
                <a:latin typeface="微软雅黑" panose="020B0503020204020204" charset="-122"/>
                <a:ea typeface="微软雅黑" panose="020B0503020204020204" charset="-122"/>
              </a:rPr>
              <a:t>育人篇</a:t>
            </a:r>
            <a:endParaRPr lang="zh-CN" altLang="en-US" sz="2400" b="1">
              <a:solidFill>
                <a:srgbClr val="5F5E5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>
            <a:off x="2633980" y="3183573"/>
            <a:ext cx="1368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algn="ctr"/>
            <a:r>
              <a:rPr lang="zh-CN" altLang="en-US" sz="2400" b="1">
                <a:solidFill>
                  <a:srgbClr val="5F5E5C"/>
                </a:solidFill>
                <a:latin typeface="微软雅黑" panose="020B0503020204020204" charset="-122"/>
                <a:ea typeface="微软雅黑" panose="020B0503020204020204" charset="-122"/>
              </a:rPr>
              <a:t>留人篇</a:t>
            </a:r>
            <a:endParaRPr lang="zh-CN" altLang="en-US" sz="2400" b="1">
              <a:solidFill>
                <a:srgbClr val="5F5E5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682490" y="2514283"/>
            <a:ext cx="2827338" cy="2827337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solidFill>
              <a:srgbClr val="FF8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3.1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技术人员特点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7555" y="1628775"/>
            <a:ext cx="11100435" cy="3938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价值观</a:t>
            </a:r>
            <a:endParaRPr lang="zh-CN" altLang="en-US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对生活的一般看法：追求简单，安定，可控制的生活，但对家庭生活的责任持消极态度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草根本性，反对政治和专制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希望得到平等和公正的对待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相信一分耕耘，一分收获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将技术视为立身之本，通过创造性、挑战性的工作体现自身价值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希望得到物质、精神、地位上的满足，对技术名声的追求，甚至胜过于金钱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将技术视为自身的资产，有时不愿意共享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不喜欢理念的东西，认为不如技术来的实在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indent="0" fontAlgn="auto">
              <a:buNone/>
            </a:pPr>
            <a:r>
              <a:rPr lang="zh-CN" altLang="en-US">
                <a:sym typeface="+mn-ea"/>
              </a:rPr>
              <a:t>性格</a:t>
            </a:r>
            <a:endParaRPr lang="zh-CN" altLang="en-US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多数不重视外表，尤其是头发，从头发可以辨认出60%的工程师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研发类工程师，受工作性格的影响，凡事容易较真，有时会比较过分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换工作：三十岁之前，换工作很随性，情绪化，不做太多发展的思考，不是很有计划，三十岁之后，比较追求稳定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多半不喜欢文艺，因此没有演讲的情绪感染力，但是写东西文采可能非常不错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羡慕口才好的人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人际关系简单，大多数比较宅</a:t>
            </a:r>
            <a:endParaRPr lang="zh-CN" altLang="en-US" sz="1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3.1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技术人员特点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7555" y="1628775"/>
            <a:ext cx="1110043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情感</a:t>
            </a:r>
            <a:endParaRPr lang="zh-CN" altLang="en-US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/>
              <a:t>渴望被尊重，虽然有一颗自愿孤独的心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/>
              <a:t>一半以上是自我为中心的人，高度自尊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/>
              <a:t>与人沟通在乎是否谈得来，不愿意妥协，就是妥协了也不容易被看出来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/>
              <a:t>高度敏感，心理容易受伤，流动性大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/>
              <a:t>爱憎分明，一般不主动控制自己的情感，对别人的情感体察力差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/>
              <a:t>不喜欢面对面与人打交道，尤其是和女人打交道时多半羞涩，但在网络上反而比较活跃，尤其在匿名的情况下有安全感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/>
              <a:t>偶尔会有家庭影响的小资情绪，有些特殊的品味和鉴赏能力，比如电子产品、汽车等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indent="0" fontAlgn="auto">
              <a:buNone/>
            </a:pPr>
            <a:r>
              <a:rPr lang="zh-CN" altLang="en-US">
                <a:sym typeface="+mn-ea"/>
              </a:rPr>
              <a:t>理性与技术</a:t>
            </a:r>
            <a:endParaRPr lang="zh-CN" altLang="en-US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线性思维的相信者，而且容易倾向于一因一果论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对于理性的看法：心底里认为，自然科学和技术是有严谨逻辑的，一般对社会科学不感兴趣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数理思维能力强，但综合思维能力弱，有时会因为对语境的理解障碍导致低级错误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对技术的因果有先天的兴趣，喜欢刨根问底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中国自古文人相轻，体现在IT工程师身上比较典型，即看不起认为比他弱的人，愿意和有本事的人打交道，佩服比他强的人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喜欢电子，软件，机械等一些似乎改变了世界的东西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最大的理想：成为某种技术的专家或大拿</a:t>
            </a:r>
            <a:endParaRPr lang="zh-CN" altLang="en-US" sz="1400">
              <a:sym typeface="+mn-ea"/>
            </a:endParaRP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比较追求完美，一般不容易满足现状，不认为有多少东西是权威的或完美的</a:t>
            </a:r>
            <a:endParaRPr lang="zh-CN" altLang="en-US" sz="1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29241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3.1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技术人员特点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7555" y="1628775"/>
            <a:ext cx="111004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认知与管理</a:t>
            </a:r>
            <a:endParaRPr lang="zh-CN" altLang="en-US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技术为立身之本，没有发展前途，就会离开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没有长远的计划，容易受情境影响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对于商业的看法：商业世界混乱而复杂，因此他们有道德上的洁癖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对于宣传和市场的看法：＂忽悠＂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对管理学的看法：炒作概念，浪费时间</a:t>
            </a:r>
            <a:endParaRPr lang="zh-CN" altLang="en-US" sz="140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对管理者的看法：＂当官的</a:t>
            </a:r>
            <a:r>
              <a:rPr lang="zh-CN" altLang="en-US">
                <a:sym typeface="+mn-ea"/>
              </a:rPr>
              <a:t>＂</a:t>
            </a:r>
            <a:endParaRPr lang="zh-CN" altLang="en-US"/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zh-CN" altLang="en-US" sz="1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2480" y="581780"/>
            <a:ext cx="3635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3.1 </a:t>
            </a:r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n-ea"/>
                <a:sym typeface="+mn-lt"/>
              </a:rPr>
              <a:t>技术团队组织结构</a:t>
            </a:r>
            <a:endParaRPr lang="zh-CN" altLang="en-US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8769" y="537641"/>
            <a:ext cx="709222" cy="767715"/>
            <a:chOff x="5430079" y="1779956"/>
            <a:chExt cx="1235068" cy="1336931"/>
          </a:xfrm>
        </p:grpSpPr>
        <p:sp>
          <p:nvSpPr>
            <p:cNvPr id="39" name="六边形 38"/>
            <p:cNvSpPr/>
            <p:nvPr/>
          </p:nvSpPr>
          <p:spPr>
            <a:xfrm rot="5400000">
              <a:off x="5379147" y="1830887"/>
              <a:ext cx="1336931" cy="1235068"/>
            </a:xfrm>
            <a:prstGeom prst="hexagon">
              <a:avLst>
                <a:gd name="adj" fmla="val 23762"/>
                <a:gd name="vf" fmla="val 115470"/>
              </a:avLst>
            </a:prstGeom>
            <a:solidFill>
              <a:srgbClr val="063772"/>
            </a:solidFill>
            <a:ln w="38100">
              <a:solidFill>
                <a:schemeClr val="bg1"/>
              </a:solidFill>
            </a:ln>
            <a:effectLst>
              <a:outerShdw blurRad="1016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 dirty="0"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525672" y="2040257"/>
              <a:ext cx="1043889" cy="90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4043" b="3929"/>
          <a:stretch>
            <a:fillRect/>
          </a:stretch>
        </p:blipFill>
        <p:spPr>
          <a:xfrm>
            <a:off x="818515" y="1574165"/>
            <a:ext cx="10845800" cy="45815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KSO_WM_UNIT_TABLE_BEAUTIFY" val="smartTable{ca943ed3-47e1-43b7-9f2d-3d6c5ec801bb}"/>
</p:tagLst>
</file>

<file path=ppt/tags/tag7.xml><?xml version="1.0" encoding="utf-8"?>
<p:tagLst xmlns:p="http://schemas.openxmlformats.org/presentationml/2006/main">
  <p:tag name="KSO_WPP_MARK_KEY" val="6745dc86-0e32-4a9e-a132-eee645a3edf5"/>
  <p:tag name="COMMONDATA" val="eyJoZGlkIjoiZjI3YTY2NWViNmQzOWU4NjIwMGYxNjZjZjQxZTU4ZGI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2237</Words>
  <Application>WPS 演示</Application>
  <PresentationFormat>宽屏</PresentationFormat>
  <Paragraphs>306</Paragraphs>
  <Slides>20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Aparajita</vt:lpstr>
      <vt:lpstr>Open Sans</vt:lpstr>
      <vt:lpstr>Calibri</vt:lpstr>
      <vt:lpstr>Wingdings</vt:lpstr>
      <vt:lpstr>微软雅黑</vt:lpstr>
      <vt:lpstr>Impact</vt:lpstr>
      <vt:lpstr>黑体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周龙</cp:lastModifiedBy>
  <cp:revision>42</cp:revision>
  <dcterms:created xsi:type="dcterms:W3CDTF">2022-07-05T14:56:00Z</dcterms:created>
  <dcterms:modified xsi:type="dcterms:W3CDTF">2022-11-06T00:37:03Z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9033FCDB1651441B8A1B226E424705AC</vt:lpwstr>
  </property>
  <property fmtid="{D5CDD505-2E9C-101B-9397-08002B2CF9AE}" pid="3" name="KSOProductBuildVer">
    <vt:lpwstr>2052-11.1.0.12598</vt:lpwstr>
  </property>
</Properties>
</file>